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1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301" r:id="rId2"/>
    <p:sldId id="265" r:id="rId3"/>
    <p:sldId id="586" r:id="rId4"/>
    <p:sldId id="639" r:id="rId5"/>
    <p:sldId id="640" r:id="rId6"/>
    <p:sldId id="641" r:id="rId7"/>
    <p:sldId id="642" r:id="rId8"/>
    <p:sldId id="643" r:id="rId9"/>
    <p:sldId id="649" r:id="rId10"/>
    <p:sldId id="644" r:id="rId11"/>
    <p:sldId id="650" r:id="rId12"/>
    <p:sldId id="645" r:id="rId13"/>
    <p:sldId id="651" r:id="rId14"/>
    <p:sldId id="646" r:id="rId15"/>
    <p:sldId id="652" r:id="rId16"/>
    <p:sldId id="647" r:id="rId17"/>
    <p:sldId id="653" r:id="rId18"/>
    <p:sldId id="654" r:id="rId19"/>
    <p:sldId id="656" r:id="rId20"/>
    <p:sldId id="655" r:id="rId21"/>
    <p:sldId id="658" r:id="rId22"/>
    <p:sldId id="657" r:id="rId23"/>
    <p:sldId id="659" r:id="rId24"/>
    <p:sldId id="637" r:id="rId25"/>
    <p:sldId id="638" r:id="rId26"/>
    <p:sldId id="632" r:id="rId27"/>
    <p:sldId id="633" r:id="rId28"/>
    <p:sldId id="635" r:id="rId29"/>
    <p:sldId id="634" r:id="rId30"/>
    <p:sldId id="636" r:id="rId31"/>
    <p:sldId id="621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Lato Light" panose="020F0302020204030203" pitchFamily="34" charset="0"/>
      <p:regular r:id="rId43"/>
      <p:bold r:id="rId44"/>
      <p:italic r:id="rId45"/>
      <p:boldItalic r:id="rId46"/>
    </p:embeddedFont>
    <p:embeddedFont>
      <p:font typeface="Roboto Slab" pitchFamily="2" charset="0"/>
      <p:regular r:id="rId47"/>
      <p:bold r:id="rId48"/>
    </p:embeddedFont>
  </p:embeddedFontLst>
  <p:custDataLst>
    <p:tags r:id="rId4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27"/>
  </p:normalViewPr>
  <p:slideViewPr>
    <p:cSldViewPr snapToGrid="0">
      <p:cViewPr varScale="1">
        <p:scale>
          <a:sx n="85" d="100"/>
          <a:sy n="85" d="100"/>
        </p:scale>
        <p:origin x="114" y="6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730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11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88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495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2310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128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30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2302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8396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3431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0090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1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7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36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29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57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915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19.xml"/><Relationship Id="rId7" Type="http://schemas.openxmlformats.org/officeDocument/2006/relationships/image" Target="../media/image1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1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9.xml"/><Relationship Id="rId7" Type="http://schemas.openxmlformats.org/officeDocument/2006/relationships/image" Target="../media/image1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4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39.xml"/><Relationship Id="rId7" Type="http://schemas.openxmlformats.org/officeDocument/2006/relationships/image" Target="../media/image11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4.xml"/><Relationship Id="rId7" Type="http://schemas.openxmlformats.org/officeDocument/2006/relationships/image" Target="../media/image11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Regression Basics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EC8BAC-0772-E860-1CAB-863ABD1F4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58" y="1690688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0BBC1-AA3E-4105-9C1D-1484321F02EF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83AEAA-A57E-44CB-A6FF-0CBB08012A4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919E16-A59D-43FD-B59B-E6ADCA8018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for Square Footage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C74168-29A4-4A66-A07D-85EC42FA1AD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474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C198E-D313-1C68-F089-39D3D8010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7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78F756-42E6-4A53-8241-A270F092A26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5BE0A-8ADC-42B7-A00A-74DF5BE63C8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572C33-9516-4414-91C8-206534E323E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slope of House Age in the language of the problem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694F7F-BB23-44EC-A982-D75D9D193C6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593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Interpretations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5AF9C6-0ED2-D29C-E24C-468CDC341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3050"/>
            <a:ext cx="3777426" cy="266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617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BA683-BD2E-424A-8DE1-DC55C54A88A9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4815B5-ED84-4EF0-93A6-31D0E4AE047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E1A15C-9411-4EE4-8C06-534C91F27DC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By how much do we expect the model to be off (estimated error in the prediction)?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D59C-32DC-4539-A859-A658ACB5BFB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885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2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15F62-45B7-475F-A966-B2380901FE9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C49FA-21B5-4AB4-B0A2-1DF01E5FC2C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F492BB2-4704-4E9A-8D2E-DC0651915F1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solidFill>
                  <a:srgbClr val="5B5B5B"/>
                </a:solidFill>
              </a:rPr>
              <a:t>What percentage of the variation in house prices can be explained by the model?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C445C9-63D1-4C0B-888B-259A49121A1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920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99A7D2-C1B2-ED95-B0A3-FF582D5F0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8561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7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B3236F-01B7-4D2C-AB9B-7C5085FDA31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375E5B1-45D8-46A3-903B-15BC0CDB2B7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SSE?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D3E4B6-17E1-4E95-98B0-1C1326FB8A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23F4E1-9072-4D18-ACB6-65757437B78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3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Home Market Values</a:t>
            </a:r>
            <a:endParaRPr dirty="0"/>
          </a:p>
        </p:txBody>
      </p:sp>
      <p:pic>
        <p:nvPicPr>
          <p:cNvPr id="2" name="Picture 2" descr="Housing Prices Prediction| Regression Techniques | USEReady">
            <a:extLst>
              <a:ext uri="{FF2B5EF4-FFF2-40B4-BE49-F238E27FC236}">
                <a16:creationId xmlns:a16="http://schemas.microsoft.com/office/drawing/2014/main" id="{80B282E1-F7A7-5440-6F7B-791F8FC4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69" y="4518606"/>
            <a:ext cx="2191262" cy="164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21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5B8E01-A78B-41CD-9FBD-186C8CE1407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9E41B-59CC-4582-9DCD-E126C32C2B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F8B560-BD3D-405F-B060-9E151E0686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total SSR (Explained Variation)?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8731D3-37EA-4704-87F9-84781E13158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63333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Goodness of Fit Metrics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6C3C1-21E5-4038-A376-F2510CA3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473" y="1578504"/>
            <a:ext cx="7530448" cy="237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40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445FA0-328A-40DE-848F-920A522439C8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91FBCE-3A85-4B88-95C0-EC7993DDF5F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73F424-96D6-42AA-974C-0EA964E6116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SSR contributed by House Age?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4B26D-0873-470A-A5D3-C5CB951DAF0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126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Overall Model Significance</a:t>
            </a:r>
            <a:endParaRPr dirty="0"/>
          </a:p>
        </p:txBody>
      </p:sp>
      <p:pic>
        <p:nvPicPr>
          <p:cNvPr id="1026" name="Picture 2" descr="10.1 - Introduction to the F Distribution">
            <a:extLst>
              <a:ext uri="{FF2B5EF4-FFF2-40B4-BE49-F238E27FC236}">
                <a16:creationId xmlns:a16="http://schemas.microsoft.com/office/drawing/2014/main" id="{459531C0-779B-1EDF-9372-1A6E87DC4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76" y="4247303"/>
            <a:ext cx="3027047" cy="2018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27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Residuals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are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Difference between the linear plane and the actual points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8FF7ADC-CD3D-46C5-613C-EDD52CCEA19A}"/>
              </a:ext>
            </a:extLst>
          </p:cNvPr>
          <p:cNvGrpSpPr/>
          <p:nvPr/>
        </p:nvGrpSpPr>
        <p:grpSpPr>
          <a:xfrm>
            <a:off x="879092" y="2517423"/>
            <a:ext cx="4358952" cy="4109157"/>
            <a:chOff x="159453" y="644234"/>
            <a:chExt cx="6880374" cy="61902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4461A2-E3CF-EA89-7018-503A4A093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22A7F3C-1ED2-5E38-8F93-A1CB29BFCC3F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8E72D1-C46C-E40D-A14E-E5E9D473E98D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/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7920701-5A59-AB20-9621-9CB4060F8A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799" y="3320466"/>
                <a:ext cx="3057660" cy="461665"/>
              </a:xfrm>
              <a:prstGeom prst="rect">
                <a:avLst/>
              </a:prstGeom>
              <a:blipFill>
                <a:blip r:embed="rId4"/>
                <a:stretch>
                  <a:fillRect t="-270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0298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Variance Around Regression Plane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Estimated by the mean squared error (MSE)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lower MSE, the better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F29A03-1340-14FD-6BAB-24E396AA3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93" y="2700402"/>
            <a:ext cx="5933678" cy="379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/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𝑝𝑎𝑟𝑎𝑚𝑒𝑡𝑒𝑟𝑠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𝑒𝑠𝑡𝑖𝑚𝑎𝑡𝑒𝑑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43F76C-7BF7-CB30-B417-41F685C8C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3145461"/>
                <a:ext cx="4775025" cy="756104"/>
              </a:xfrm>
              <a:prstGeom prst="rect">
                <a:avLst/>
              </a:prstGeom>
              <a:blipFill>
                <a:blip r:embed="rId4"/>
                <a:stretch>
                  <a:fillRect l="-796" r="-531" b="-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/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D9C06-3225-C554-0617-4397D6909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008" y="4151904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33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Variation (SST)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sum of squares total (SST) represents the variation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This does not change with predictors</a:t>
                </a:r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912004D-B13F-63E9-01C4-413F769756E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6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27294" cy="894219"/>
              </a:xfrm>
              <a:prstGeom prst="rect">
                <a:avLst/>
              </a:prstGeom>
              <a:blipFill>
                <a:blip r:embed="rId4"/>
                <a:stretch>
                  <a:fillRect l="-850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723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Unexplained Variation (SSE)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error (SSE)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errors made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MSE can also be viewed as the average unexplained variation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BA2012C4-9487-3EF5-AE96-72C5CDB3021C}"/>
              </a:ext>
            </a:extLst>
          </p:cNvPr>
          <p:cNvGrpSpPr/>
          <p:nvPr/>
        </p:nvGrpSpPr>
        <p:grpSpPr>
          <a:xfrm>
            <a:off x="7653867" y="3567289"/>
            <a:ext cx="3068504" cy="3067570"/>
            <a:chOff x="159453" y="644234"/>
            <a:chExt cx="6880374" cy="61902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5F731F-C31D-EABB-4653-654C9A17F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453" y="644234"/>
              <a:ext cx="5908838" cy="619021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DA07D01-8A69-917E-2325-BCDBED4515E6}"/>
                </a:ext>
              </a:extLst>
            </p:cNvPr>
            <p:cNvSpPr txBox="1"/>
            <p:nvPr/>
          </p:nvSpPr>
          <p:spPr>
            <a:xfrm rot="898040">
              <a:off x="1614290" y="6257295"/>
              <a:ext cx="46291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House Age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7870F7-B8EC-2625-CD08-0F6DB06D6685}"/>
                </a:ext>
              </a:extLst>
            </p:cNvPr>
            <p:cNvSpPr txBox="1"/>
            <p:nvPr/>
          </p:nvSpPr>
          <p:spPr>
            <a:xfrm rot="20632432">
              <a:off x="2410678" y="4155337"/>
              <a:ext cx="462914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Sq. Footage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/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𝑆𝑆𝐸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D02A34-FD07-005D-64EA-79A803D26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27302"/>
                <a:ext cx="2633413" cy="759375"/>
              </a:xfrm>
              <a:prstGeom prst="rect">
                <a:avLst/>
              </a:prstGeom>
              <a:blipFill>
                <a:blip r:embed="rId5"/>
                <a:stretch>
                  <a:fillRect l="-1923" r="-3365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40D7F0B-E8F8-6071-D72C-7BA5F46CF32D}"/>
              </a:ext>
            </a:extLst>
          </p:cNvPr>
          <p:cNvCxnSpPr>
            <a:cxnSpLocks/>
          </p:cNvCxnSpPr>
          <p:nvPr/>
        </p:nvCxnSpPr>
        <p:spPr>
          <a:xfrm flipH="1" flipV="1">
            <a:off x="3525034" y="4999824"/>
            <a:ext cx="228370" cy="644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35C9D84-2A35-D29D-04A8-505BBFEFE562}"/>
              </a:ext>
            </a:extLst>
          </p:cNvPr>
          <p:cNvSpPr txBox="1"/>
          <p:nvPr/>
        </p:nvSpPr>
        <p:spPr>
          <a:xfrm>
            <a:off x="2603565" y="5644444"/>
            <a:ext cx="276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Error degrees of freedom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54DCB7F4-5C60-5146-1C85-0BFA82C6F6FB}"/>
              </a:ext>
            </a:extLst>
          </p:cNvPr>
          <p:cNvSpPr/>
          <p:nvPr/>
        </p:nvSpPr>
        <p:spPr>
          <a:xfrm>
            <a:off x="5338417" y="5597798"/>
            <a:ext cx="228370" cy="472079"/>
          </a:xfrm>
          <a:prstGeom prst="up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60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Total Explained Variation (SSR)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 of squares due to Regression (SSR)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Represents the amount of variation explained by the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MSR can be thought of as the average explained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𝑆𝑆𝑅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3181479"/>
                <a:ext cx="2542426" cy="894219"/>
              </a:xfrm>
              <a:prstGeom prst="rect">
                <a:avLst/>
              </a:prstGeom>
              <a:blipFill>
                <a:blip r:embed="rId3"/>
                <a:stretch>
                  <a:fillRect l="-7960" t="-147222" b="-20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/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𝑆𝑆𝑅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BF3AF09-56E5-3D86-41CD-E64A23B1E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608" y="4349879"/>
                <a:ext cx="1646156" cy="691471"/>
              </a:xfrm>
              <a:prstGeom prst="rect">
                <a:avLst/>
              </a:prstGeom>
              <a:blipFill>
                <a:blip r:embed="rId4"/>
                <a:stretch>
                  <a:fillRect l="-3846" r="-3077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A25AE06-A93E-9AD4-A00D-09B18D489796}"/>
              </a:ext>
            </a:extLst>
          </p:cNvPr>
          <p:cNvCxnSpPr>
            <a:cxnSpLocks/>
          </p:cNvCxnSpPr>
          <p:nvPr/>
        </p:nvCxnSpPr>
        <p:spPr>
          <a:xfrm flipH="1">
            <a:off x="2427111" y="4349879"/>
            <a:ext cx="2573867" cy="57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1B8B5BE-946B-25BF-6F0A-6A4297F2D993}"/>
              </a:ext>
            </a:extLst>
          </p:cNvPr>
          <p:cNvSpPr txBox="1"/>
          <p:nvPr/>
        </p:nvSpPr>
        <p:spPr>
          <a:xfrm>
            <a:off x="5109699" y="416521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Model degrees of freedom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149931B5-5D9D-14F8-74E4-7B81E0A96E0D}"/>
              </a:ext>
            </a:extLst>
          </p:cNvPr>
          <p:cNvSpPr/>
          <p:nvPr/>
        </p:nvSpPr>
        <p:spPr>
          <a:xfrm>
            <a:off x="7988886" y="4142248"/>
            <a:ext cx="214489" cy="458847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43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Goal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18026-D775-BA5B-390D-BBB0F862CC0B}"/>
              </a:ext>
            </a:extLst>
          </p:cNvPr>
          <p:cNvGrpSpPr/>
          <p:nvPr/>
        </p:nvGrpSpPr>
        <p:grpSpPr>
          <a:xfrm>
            <a:off x="983544" y="1497054"/>
            <a:ext cx="7686323" cy="3586786"/>
            <a:chOff x="114300" y="1350298"/>
            <a:chExt cx="7686323" cy="35867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C5434F-7924-3D46-B42B-C6DD2D89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3" cy="35867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F68965-FA36-8647-1E70-D9A86248ABAA}"/>
                </a:ext>
              </a:extLst>
            </p:cNvPr>
            <p:cNvSpPr/>
            <p:nvPr/>
          </p:nvSpPr>
          <p:spPr>
            <a:xfrm>
              <a:off x="4817677" y="1839191"/>
              <a:ext cx="10220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B9B8A0-7837-71BF-10DC-60A8BA4C1901}"/>
              </a:ext>
            </a:extLst>
          </p:cNvPr>
          <p:cNvSpPr txBox="1"/>
          <p:nvPr/>
        </p:nvSpPr>
        <p:spPr>
          <a:xfrm>
            <a:off x="983544" y="54697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BB5667-6957-A392-DDCA-848498A96DB7}"/>
              </a:ext>
            </a:extLst>
          </p:cNvPr>
          <p:cNvCxnSpPr>
            <a:stCxn id="22" idx="3"/>
          </p:cNvCxnSpPr>
          <p:nvPr/>
        </p:nvCxnSpPr>
        <p:spPr>
          <a:xfrm flipV="1">
            <a:off x="3066165" y="5083840"/>
            <a:ext cx="3352541" cy="570618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3B62BA-678C-36A9-8A93-11583F3562CF}"/>
              </a:ext>
            </a:extLst>
          </p:cNvPr>
          <p:cNvSpPr txBox="1"/>
          <p:nvPr/>
        </p:nvSpPr>
        <p:spPr>
          <a:xfrm>
            <a:off x="983544" y="590564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44776-5588-615E-EF58-2EBDD1F2E0D3}"/>
              </a:ext>
            </a:extLst>
          </p:cNvPr>
          <p:cNvCxnSpPr>
            <a:cxnSpLocks/>
          </p:cNvCxnSpPr>
          <p:nvPr/>
        </p:nvCxnSpPr>
        <p:spPr>
          <a:xfrm flipV="1">
            <a:off x="3617958" y="2276892"/>
            <a:ext cx="3883314" cy="381342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103FB-35E9-F223-F188-B51BF1834F57}"/>
              </a:ext>
            </a:extLst>
          </p:cNvPr>
          <p:cNvSpPr txBox="1"/>
          <p:nvPr/>
        </p:nvSpPr>
        <p:spPr>
          <a:xfrm>
            <a:off x="994054" y="634150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16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F8103-9EA4-8137-6490-06CA9B60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2" y="3094765"/>
            <a:ext cx="7289800" cy="226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E4217-6359-082A-64B4-92F59F81D0FD}"/>
              </a:ext>
            </a:extLst>
          </p:cNvPr>
          <p:cNvSpPr txBox="1"/>
          <p:nvPr/>
        </p:nvSpPr>
        <p:spPr>
          <a:xfrm>
            <a:off x="6812765" y="277799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BEDDD-8263-7865-E69C-522CFD61ED95}"/>
              </a:ext>
            </a:extLst>
          </p:cNvPr>
          <p:cNvSpPr/>
          <p:nvPr/>
        </p:nvSpPr>
        <p:spPr>
          <a:xfrm>
            <a:off x="5798207" y="2830551"/>
            <a:ext cx="2322786" cy="2621596"/>
          </a:xfrm>
          <a:prstGeom prst="rect">
            <a:avLst/>
          </a:prstGeom>
          <a:solidFill>
            <a:srgbClr val="9F0927">
              <a:alpha val="20317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06E5F9-D146-F73E-52F5-29FF924B6B68}"/>
              </a:ext>
            </a:extLst>
          </p:cNvPr>
          <p:cNvSpPr/>
          <p:nvPr/>
        </p:nvSpPr>
        <p:spPr>
          <a:xfrm>
            <a:off x="2235200" y="2830552"/>
            <a:ext cx="2249214" cy="2621596"/>
          </a:xfrm>
          <a:prstGeom prst="rect">
            <a:avLst/>
          </a:prstGeom>
          <a:solidFill>
            <a:srgbClr val="006971">
              <a:alpha val="17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4987-4A2A-EC61-C360-22EA706B69F4}"/>
              </a:ext>
            </a:extLst>
          </p:cNvPr>
          <p:cNvSpPr txBox="1"/>
          <p:nvPr/>
        </p:nvSpPr>
        <p:spPr>
          <a:xfrm>
            <a:off x="3204155" y="28133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X</a:t>
            </a:r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Response: market value of homes in $1,000s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Predictors: house age (in years) and square footage (in feet)</a:t>
            </a:r>
          </a:p>
        </p:txBody>
      </p:sp>
    </p:spTree>
    <p:extLst>
      <p:ext uri="{BB962C8B-B14F-4D97-AF65-F5344CB8AC3E}">
        <p14:creationId xmlns:p14="http://schemas.microsoft.com/office/powerpoint/2010/main" val="33903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D5007-9180-BC7B-CC8F-CDA5B739FE2E}"/>
              </a:ext>
            </a:extLst>
          </p:cNvPr>
          <p:cNvGrpSpPr/>
          <p:nvPr/>
        </p:nvGrpSpPr>
        <p:grpSpPr>
          <a:xfrm>
            <a:off x="1027289" y="2882678"/>
            <a:ext cx="3910878" cy="3610197"/>
            <a:chOff x="0" y="1616148"/>
            <a:chExt cx="4949456" cy="49494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23DE9-0DCD-819A-0AE3-4561681B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16148"/>
              <a:ext cx="4949456" cy="494945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159FD67-E00A-37D9-41FA-5A34F2869148}"/>
                </a:ext>
              </a:extLst>
            </p:cNvPr>
            <p:cNvCxnSpPr/>
            <p:nvPr/>
          </p:nvCxnSpPr>
          <p:spPr>
            <a:xfrm flipV="1">
              <a:off x="3044536" y="3896591"/>
              <a:ext cx="0" cy="194310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6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26AFD-E01D-B948-4D99-ADAADC098814}"/>
              </a:ext>
            </a:extLst>
          </p:cNvPr>
          <p:cNvGrpSpPr/>
          <p:nvPr/>
        </p:nvGrpSpPr>
        <p:grpSpPr>
          <a:xfrm>
            <a:off x="1038577" y="2637848"/>
            <a:ext cx="7800622" cy="3855027"/>
            <a:chOff x="225713" y="2103704"/>
            <a:chExt cx="8960323" cy="4494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C57C39-56C2-A7A6-FCCB-29181A28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713" y="2282420"/>
              <a:ext cx="6466031" cy="431580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95C6A-8AF2-1A75-B0A7-D3D2B644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90" y="4405745"/>
              <a:ext cx="0" cy="1454728"/>
            </a:xfrm>
            <a:prstGeom prst="line">
              <a:avLst/>
            </a:prstGeom>
            <a:noFill/>
            <a:ln w="9525" cap="flat" cmpd="sng" algn="ctr">
              <a:solidFill>
                <a:srgbClr val="BE0A2A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FEAFA7-09EC-E06A-1A06-2C39D405152D}"/>
                </a:ext>
              </a:extLst>
            </p:cNvPr>
            <p:cNvCxnSpPr/>
            <p:nvPr/>
          </p:nvCxnSpPr>
          <p:spPr>
            <a:xfrm flipH="1">
              <a:off x="5611090" y="2473036"/>
              <a:ext cx="1870365" cy="1932709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D03A5E-1CA6-987A-348A-4D270867618A}"/>
                </a:ext>
              </a:extLst>
            </p:cNvPr>
            <p:cNvSpPr txBox="1"/>
            <p:nvPr/>
          </p:nvSpPr>
          <p:spPr>
            <a:xfrm>
              <a:off x="7177518" y="2103704"/>
              <a:ext cx="2008518" cy="430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C00000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extrapolation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77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Scatter Plot Matrix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If two predictors bring redundant information to the model, the joint effect to predicting the response will not be as powerful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4C393-8C2F-BC07-751F-5AD9051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9" y="2585155"/>
            <a:ext cx="5956334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4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7DB6EE-821D-2E71-6252-BDFA6EC7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0" y="1554339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EBA6D-DB2B-4840-B05A-A80BB321079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6EE4B2C-67EB-487B-AE9C-DF09FB5999A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Interpret the y-intercept in the language of the problem.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D9C41D-1217-4EE6-B34A-98AB36462D9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F986AB-6823-49C1-9287-60A9900BD19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2623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5NTN9"/>
  <p:tag name="SLIDO_TYPE" val="SlidoPoll"/>
  <p:tag name="SLIDO_POLL_UUID" val="201cbfa3-8e08-4aa3-9d90-708b5a2b95be"/>
  <p:tag name="SLIDO_TIMELINE" val="W3sicG9sbFF1ZXN0aW9uVXVpZCI6IjM2ZjIwZTM1LTFiMDktNDJlYS1iYzQ4LTIwZDM1NGNjMmUxYSIsInNob3dSZXN1bHRzIjpmYWxzZSwic2hvd0NvcnJlY3RBbnN3ZXJzIjpmYWxzZSwidm90aW5nTG9ja2VkIjpmYWxzZX0seyJwb2xsUXVlc3Rpb25VdWlkIjoiMzZmMjBlMzUtMWIwOS00MmVhLWJjNDgtMjBkMzU0Y2MyZTFhIiwic2hvd1Jlc3VsdHMiOnRydWUsInNob3dDb3JyZWN0QW5zd2VycyI6ZmFsc2UsInZvdGluZ0xvY2tlZCI6ZmFsc2V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MDJ9"/>
  <p:tag name="SLIDO_TYPE" val="SlidoPoll"/>
  <p:tag name="SLIDO_POLL_UUID" val="2069e29f-6e4f-43da-8363-dd6b7b3af6c4"/>
  <p:tag name="SLIDO_TIMELINE" val="W3sicG9sbFF1ZXN0aW9uVXVpZCI6IjAwZWViOWVjLTcxODktNDI3MC04NmY2LTk4YTFkZmEyYmRlMCIsInNob3dSZXN1bHRzIjpmYWxzZSwic2hvd0NvcnJlY3RBbnN3ZXJzIjpmYWxzZSwidm90aW5nTG9ja2VkIjpmYWxzZX0seyJwb2xsUXVlc3Rpb25VdWlkIjoiMDBlZWI5ZWMtNzE4OS00MjcwLTg2ZjYtOThhMWRmYTJiZGUwIiwic2hvd1Jlc3VsdHMiOnRydWUsInNob3dDb3JyZWN0QW5zd2VycyI6ZmFsc2UsInZvdGluZ0xvY2tlZCI6ZmFsc2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MTh9"/>
  <p:tag name="SLIDO_TYPE" val="SlidoPoll"/>
  <p:tag name="SLIDO_POLL_UUID" val="3cea28f6-4516-4e9d-9425-64066e230fc8"/>
  <p:tag name="SLIDO_TIMELINE" val="W3sicG9sbFF1ZXN0aW9uVXVpZCI6IjI1YmJmMjE4LTA1YjEtNGM3OS04YjA5LTk2NTlmMGU3OTRlYSIsInNob3dSZXN1bHRzIjpmYWxzZSwic2hvd0NvcnJlY3RBbnN3ZXJzIjpmYWxzZSwidm90aW5nTG9ja2VkIjpmYWxzZX0seyJwb2xsUXVlc3Rpb25VdWlkIjoiMjViYmYyMTgtMDViMS00Yzc5LThiMDktOTY1OWYwZTc5NGVhIiwic2hvd1Jlc3VsdHMiOnRydWUsInNob3dDb3JyZWN0QW5zd2VycyI6ZmFsc2UsInZvdGluZ0xvY2tlZCI6ZmFsc2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xNzN9"/>
  <p:tag name="SLIDO_TYPE" val="SlidoPoll"/>
  <p:tag name="SLIDO_POLL_UUID" val="7b04d0ea-520c-4b59-b1f8-96a673c2409e"/>
  <p:tag name="SLIDO_TIMELINE" val="W3sicG9sbFF1ZXN0aW9uVXVpZCI6IjdiMTJiZGY1LWEyMmUtNGY0Ni05NGM4LTQ2OTM3N2UzMzBlOCIsInNob3dSZXN1bHRzIjpmYWxzZSwic2hvd0NvcnJlY3RBbnN3ZXJzIjpmYWxzZSwidm90aW5nTG9ja2VkIjpmYWxzZX0seyJwb2xsUXVlc3Rpb25VdWlkIjoiN2IxMmJkZjUtYTIyZS00ZjQ2LTk0YzgtNDY5Mzc3ZTMzMGU4Iiwic2hvd1Jlc3VsdHMiOnRydWUsInNob3dDb3JyZWN0QW5zd2VycyI6ZmFsc2UsInZvdGluZ0xvY2tlZCI6ZmFsc2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1ODB9"/>
  <p:tag name="SLIDO_TYPE" val="SlidoPoll"/>
  <p:tag name="SLIDO_POLL_UUID" val="9a2f37aa-6bd9-41b5-8fc5-d41a2dcb2750"/>
  <p:tag name="SLIDO_TIMELINE" val="W3sicG9sbFF1ZXN0aW9uVXVpZCI6ImJiNmMwMzE4LTYzZTgtNDhmMC05Y2U3LTc3NTBkY2RlN2JhNiIsInNob3dSZXN1bHRzIjpmYWxzZSwic2hvd0NvcnJlY3RBbnN3ZXJzIjpmYWxzZSwidm90aW5nTG9ja2VkIjpmYWxzZX0seyJwb2xsUXVlc3Rpb25VdWlkIjoiYmI2YzAzMTgtNjNlOC00OGYwLTljZTctNzc1MGRjZGU3YmE2Iiwic2hvd1Jlc3VsdHMiOnRydWUsInNob3dDb3JyZWN0QW5zd2VycyI6ZmFsc2UsInZvdGluZ0xvY2tlZCI6ZmFsc2V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2ODN9"/>
  <p:tag name="SLIDO_TYPE" val="SlidoPoll"/>
  <p:tag name="SLIDO_POLL_UUID" val="4af45bf3-f971-4991-9c76-169fb9a24321"/>
  <p:tag name="SLIDO_TIMELINE" val="W3sicG9sbFF1ZXN0aW9uVXVpZCI6Ijk3YjUxYTUyLTgzOWMtNDRiOS1hMmU2LTg1NjQwMWM2NzY2MiIsInNob3dSZXN1bHRzIjp0cnVlLCJzaG93Q29ycmVjdEFuc3dlcnMiOmZhbHNlLCJ2b3RpbmdMb2NrZWQiOmZhbHNlfV0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g3ODZ9"/>
  <p:tag name="SLIDO_TYPE" val="SlidoPoll"/>
  <p:tag name="SLIDO_POLL_UUID" val="2bb61ec9-5a74-4034-b31e-ff3beb79f15d"/>
  <p:tag name="SLIDO_TIMELINE" val="W3sicG9sbFF1ZXN0aW9uVXVpZCI6Ijg1ZDc5NmZmLTllNDYtNGM5Mi04NDgyLWVmNWVmMDFlOTRkNSIsInNob3dSZXN1bHRzIjpmYWxzZSwic2hvd0NvcnJlY3RBbnN3ZXJzIjpmYWxzZSwidm90aW5nTG9ja2VkIjpmYWxzZX0seyJwb2xsUXVlc3Rpb25VdWlkIjoiODVkNzk2ZmYtOWU0Ni00YzkyLTg0ODItZWY1ZWYwMWU5NGQ1Iiwic2hvd1Jlc3VsdHMiOnRydWUsInNob3dDb3JyZWN0QW5zd2VycyI6ZmFsc2UsInZvdGluZ0xvY2tlZCI6ZmFsc2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2OTU4Mjc4OTZ9"/>
  <p:tag name="SLIDO_TYPE" val="SlidoPoll"/>
  <p:tag name="SLIDO_POLL_UUID" val="257e2745-7732-4e84-ae6b-3c200bffffc3"/>
  <p:tag name="SLIDO_TIMELINE" val="W3sicG9sbFF1ZXN0aW9uVXVpZCI6IjU2YmUzZTAyLWZiOGEtNDc3Ny1iZjVjLTM1MGJkYzhhOWU4YyIsInNob3dSZXN1bHRzIjpmYWxzZSwic2hvd0NvcnJlY3RBbnN3ZXJzIjpmYWxzZSwidm90aW5nTG9ja2VkIjpmYWxzZX0seyJwb2xsUXVlc3Rpb25VdWlkIjoiNTZiZTNlMDItZmI4YS00Nzc3LWJmNWMtMzUwYmRjOGE5ZThjIiwic2hvd1Jlc3VsdHMiOnRydWUsInNob3dDb3JyZWN0QW5zd2VycyI6ZmFsc2UsInZvdGluZ0xvY2tlZCI6ZmFsc2V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13613</TotalTime>
  <Words>694</Words>
  <Application>Microsoft Office PowerPoint</Application>
  <PresentationFormat>Widescreen</PresentationFormat>
  <Paragraphs>104</Paragraphs>
  <Slides>31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 Slab</vt:lpstr>
      <vt:lpstr>Lato</vt:lpstr>
      <vt:lpstr>Arial</vt:lpstr>
      <vt:lpstr>Lato Light</vt:lpstr>
      <vt:lpstr>Wingdings</vt:lpstr>
      <vt:lpstr>Cambria Math</vt:lpstr>
      <vt:lpstr>Calibri</vt:lpstr>
      <vt:lpstr>Office Theme</vt:lpstr>
      <vt:lpstr>Module 1</vt:lpstr>
      <vt:lpstr>Home Market Values</vt:lpstr>
      <vt:lpstr>Goal</vt:lpstr>
      <vt:lpstr>Data</vt:lpstr>
      <vt:lpstr>Data</vt:lpstr>
      <vt:lpstr>Data</vt:lpstr>
      <vt:lpstr>Scatter Plot Matrix</vt:lpstr>
      <vt:lpstr>Estimates</vt:lpstr>
      <vt:lpstr>PowerPoint Presentation</vt:lpstr>
      <vt:lpstr>Interpretations</vt:lpstr>
      <vt:lpstr>PowerPoint Presentation</vt:lpstr>
      <vt:lpstr>Interpretations</vt:lpstr>
      <vt:lpstr>PowerPoint Presentation</vt:lpstr>
      <vt:lpstr>Interpretations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Goodness of Fit Metrics</vt:lpstr>
      <vt:lpstr>PowerPoint Presentation</vt:lpstr>
      <vt:lpstr>Overall Model Significance</vt:lpstr>
      <vt:lpstr>Residuals</vt:lpstr>
      <vt:lpstr>Variance Around Regression Plane</vt:lpstr>
      <vt:lpstr>Total Variation (SST)</vt:lpstr>
      <vt:lpstr>Unexplained Variation (SSE)</vt:lpstr>
      <vt:lpstr>Total Explained Variation (SSR)</vt:lpstr>
      <vt:lpstr>Overall Test of Significance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223</cp:revision>
  <dcterms:modified xsi:type="dcterms:W3CDTF">2024-02-21T20:33:01Z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